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69" r:id="rId2"/>
  </p:sldMasterIdLst>
  <p:notesMasterIdLst>
    <p:notesMasterId r:id="rId14"/>
  </p:notesMasterIdLst>
  <p:handoutMasterIdLst>
    <p:handoutMasterId r:id="rId15"/>
  </p:handoutMasterIdLst>
  <p:sldIdLst>
    <p:sldId id="535" r:id="rId3"/>
    <p:sldId id="573" r:id="rId4"/>
    <p:sldId id="586" r:id="rId5"/>
    <p:sldId id="577" r:id="rId6"/>
    <p:sldId id="587" r:id="rId7"/>
    <p:sldId id="588" r:id="rId8"/>
    <p:sldId id="589" r:id="rId9"/>
    <p:sldId id="555" r:id="rId10"/>
    <p:sldId id="572" r:id="rId11"/>
    <p:sldId id="590" r:id="rId12"/>
    <p:sldId id="557" r:id="rId13"/>
  </p:sldIdLst>
  <p:sldSz cx="9144000" cy="6858000" type="screen4x3"/>
  <p:notesSz cx="6799263" cy="99298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400"/>
    <a:srgbClr val="FFFF00"/>
    <a:srgbClr val="66CCFF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75651" autoAdjust="0"/>
  </p:normalViewPr>
  <p:slideViewPr>
    <p:cSldViewPr>
      <p:cViewPr>
        <p:scale>
          <a:sx n="57" d="100"/>
          <a:sy n="57" d="100"/>
        </p:scale>
        <p:origin x="-14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370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6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6" y="943332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3D52BE-E47B-48D4-BB5E-DBB424F3D512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9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6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716661"/>
            <a:ext cx="4986126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6" y="943332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C539661-D461-46D8-ADA7-6C9AAB639E73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7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510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409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62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6512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4200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420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527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IHO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CAPACITY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BUILDING SUB-COMMITTEE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070347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337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880551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5397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/>
                <a:cs typeface="Arial" charset="0"/>
              </a:rPr>
              <a:t>IHO INTER-REGIONAL COORDINATION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/>
              <a:cs typeface="Arial" charset="0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95739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007678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5089463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14FF65-166E-4A2C-9975-7B809CBDB681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93917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721989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679421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854807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1684517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7636721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1263610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293955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42004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3543950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676193B-96A1-4F4D-8F4A-0473F44FDED4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73691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87852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42401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286338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028730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572790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887" r:id="rId3"/>
    <p:sldLayoutId id="2147483905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6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7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2053" name="Picture 43" descr="IHO Colour-transparent-small.g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895" r:id="rId3"/>
    <p:sldLayoutId id="2147483908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2743200"/>
            <a:ext cx="7315200" cy="2159000"/>
          </a:xfrm>
        </p:spPr>
        <p:txBody>
          <a:bodyPr/>
          <a:lstStyle/>
          <a:p>
            <a:pPr eaLnBrk="1" hangingPunct="1">
              <a:defRPr/>
            </a:pPr>
            <a:r>
              <a:rPr lang="en-AU" b="1" dirty="0" smtClean="0"/>
              <a:t>CBSC-16</a:t>
            </a:r>
          </a:p>
          <a:p>
            <a:pPr eaLnBrk="1" hangingPunct="1">
              <a:defRPr/>
            </a:pPr>
            <a:r>
              <a:rPr lang="en-US" b="1" dirty="0"/>
              <a:t>Eastern Atlantic Hydrographic Commission (</a:t>
            </a:r>
            <a:r>
              <a:rPr lang="en-US" b="1" dirty="0" err="1" smtClean="0"/>
              <a:t>EAtHC</a:t>
            </a:r>
            <a:r>
              <a:rPr lang="en-US" b="1" dirty="0" smtClean="0"/>
              <a:t>)</a:t>
            </a:r>
          </a:p>
          <a:p>
            <a:pPr eaLnBrk="1" hangingPunct="1">
              <a:defRPr/>
            </a:pPr>
            <a:r>
              <a:rPr lang="en-US" b="1" dirty="0" smtClean="0"/>
              <a:t>Report to CBSC</a:t>
            </a:r>
          </a:p>
          <a:p>
            <a:pPr eaLnBrk="1" hangingPunct="1">
              <a:defRPr/>
            </a:pPr>
            <a:endParaRPr lang="en-US" b="1" dirty="0"/>
          </a:p>
          <a:p>
            <a:pPr eaLnBrk="1" hangingPunct="1">
              <a:defRPr/>
            </a:pPr>
            <a:r>
              <a:rPr lang="en-US" dirty="0" smtClean="0"/>
              <a:t>GOA, India, 30 May – 1 June 2018</a:t>
            </a:r>
          </a:p>
          <a:p>
            <a:pPr eaLnBrk="1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886700" cy="83394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dobe Garamond Pro" panose="02020502060506020403" pitchFamily="18" charset="0"/>
              </a:rPr>
              <a:t>Actions Required of </a:t>
            </a:r>
            <a:r>
              <a:rPr lang="en-GB" dirty="0" smtClean="0">
                <a:latin typeface="Adobe Garamond Pro" panose="02020502060506020403" pitchFamily="18" charset="0"/>
              </a:rPr>
              <a:t>CBSC16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14600"/>
            <a:ext cx="7920880" cy="34346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Please note this report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Consider the need for a new approach (see CBSC16-06F)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0801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667000"/>
            <a:ext cx="2266950" cy="833947"/>
          </a:xfrm>
        </p:spPr>
        <p:txBody>
          <a:bodyPr>
            <a:normAutofit/>
          </a:bodyPr>
          <a:lstStyle/>
          <a:p>
            <a:r>
              <a:rPr lang="en-GB" sz="3600" b="1" u="sng" smtClean="0"/>
              <a:t>Thank You</a:t>
            </a:r>
            <a:endParaRPr lang="en-GB" sz="3600" b="1" u="sng" dirty="0"/>
          </a:p>
        </p:txBody>
      </p:sp>
    </p:spTree>
    <p:extLst>
      <p:ext uri="{BB962C8B-B14F-4D97-AF65-F5344CB8AC3E}">
        <p14:creationId xmlns:p14="http://schemas.microsoft.com/office/powerpoint/2010/main" val="9734515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744"/>
            <a:ext cx="7886700" cy="833947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Activities completed since CBSC15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447800"/>
            <a:ext cx="8374092" cy="512447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 smtClean="0"/>
              <a:t>Technical visit to Gambia </a:t>
            </a:r>
          </a:p>
          <a:p>
            <a:pPr lvl="1" eaLnBrk="1" hangingPunct="1"/>
            <a:r>
              <a:rPr lang="en-US" altLang="en-US" sz="2400" b="1" dirty="0" smtClean="0"/>
              <a:t>July 24-28 2017</a:t>
            </a:r>
          </a:p>
          <a:p>
            <a:pPr lvl="1" eaLnBrk="1" hangingPunct="1"/>
            <a:r>
              <a:rPr lang="en-US" altLang="en-US" sz="2400" b="1" dirty="0" smtClean="0"/>
              <a:t>Visiting team </a:t>
            </a:r>
            <a:r>
              <a:rPr lang="en-US" altLang="en-US" sz="2400" b="1" dirty="0" err="1" smtClean="0"/>
              <a:t>Shom</a:t>
            </a:r>
            <a:r>
              <a:rPr lang="en-US" altLang="en-US" sz="2400" b="1" dirty="0" smtClean="0"/>
              <a:t> &amp; UKHO</a:t>
            </a:r>
            <a:endParaRPr lang="en-GB" altLang="en-US" sz="2400" b="1" dirty="0" smtClean="0"/>
          </a:p>
          <a:p>
            <a:pPr eaLnBrk="1" hangingPunct="1"/>
            <a:r>
              <a:rPr lang="en-GB" altLang="en-US" sz="2800" b="1" dirty="0" smtClean="0"/>
              <a:t>Training </a:t>
            </a:r>
            <a:r>
              <a:rPr lang="en-GB" altLang="en-US" sz="2800" b="1" dirty="0" err="1" smtClean="0"/>
              <a:t>center</a:t>
            </a:r>
            <a:r>
              <a:rPr lang="en-GB" altLang="en-US" sz="2800" b="1" dirty="0" smtClean="0"/>
              <a:t> visit to Nigeria</a:t>
            </a:r>
          </a:p>
          <a:p>
            <a:pPr lvl="1" eaLnBrk="1" hangingPunct="1"/>
            <a:r>
              <a:rPr lang="en-GB" altLang="en-US" sz="2400" b="1" dirty="0" smtClean="0"/>
              <a:t>March 17-24 2018</a:t>
            </a:r>
          </a:p>
          <a:p>
            <a:pPr lvl="1" eaLnBrk="1" hangingPunct="1"/>
            <a:r>
              <a:rPr lang="en-US" altLang="en-US" sz="2400" b="1" dirty="0"/>
              <a:t>Visiting team </a:t>
            </a:r>
            <a:r>
              <a:rPr lang="en-US" altLang="en-US" sz="2400" b="1" dirty="0" err="1"/>
              <a:t>Shom</a:t>
            </a:r>
            <a:r>
              <a:rPr lang="en-US" altLang="en-US" sz="2400" b="1" dirty="0"/>
              <a:t> &amp; </a:t>
            </a:r>
            <a:r>
              <a:rPr lang="en-US" altLang="en-US" sz="2400" b="1" dirty="0" smtClean="0"/>
              <a:t>UKHO</a:t>
            </a:r>
            <a:endParaRPr lang="en-GB" altLang="en-US" sz="2400" b="1" dirty="0"/>
          </a:p>
          <a:p>
            <a:pPr eaLnBrk="1" hangingPunct="1"/>
            <a:r>
              <a:rPr lang="en-GB" altLang="en-US" sz="2800" b="1" dirty="0" smtClean="0"/>
              <a:t>Training assistance offered to Nigeria MSI Coordinator </a:t>
            </a:r>
            <a:r>
              <a:rPr lang="en-GB" altLang="en-US" sz="2400" b="1" dirty="0" smtClean="0"/>
              <a:t>(May 14-18 2018).</a:t>
            </a:r>
            <a:r>
              <a:rPr lang="en-US" altLang="en-US" sz="2400" b="1" dirty="0" smtClean="0"/>
              <a:t> </a:t>
            </a:r>
            <a:r>
              <a:rPr lang="en-US" altLang="en-US" sz="2800" b="1" dirty="0" err="1" smtClean="0"/>
              <a:t>Shom</a:t>
            </a:r>
            <a:r>
              <a:rPr lang="en-US" altLang="en-US" sz="2800" b="1" dirty="0"/>
              <a:t> starts to  transmit the coastal warnings of Nigeria in the form of NAVAREA II </a:t>
            </a:r>
            <a:r>
              <a:rPr lang="en-US" altLang="en-US" sz="2800" b="1" dirty="0" smtClean="0"/>
              <a:t> messages (through </a:t>
            </a:r>
            <a:r>
              <a:rPr lang="en-US" altLang="en-US" sz="2800" b="1" dirty="0" err="1" smtClean="0"/>
              <a:t>SafetyNET</a:t>
            </a:r>
            <a:r>
              <a:rPr lang="en-US" altLang="en-US" sz="28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30273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744"/>
            <a:ext cx="7886700" cy="833947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Activities planned for 2018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447800"/>
            <a:ext cx="8374092" cy="51244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Pursue visits to </a:t>
            </a:r>
            <a:r>
              <a:rPr lang="en-GB" altLang="en-US" b="1" dirty="0" smtClean="0"/>
              <a:t>Training centres </a:t>
            </a:r>
            <a:r>
              <a:rPr lang="en-GB" altLang="en-US" sz="2400" b="1" dirty="0" smtClean="0"/>
              <a:t>(Gabon &amp; Cameroun)</a:t>
            </a:r>
          </a:p>
          <a:p>
            <a:pPr eaLnBrk="1" hangingPunct="1"/>
            <a:r>
              <a:rPr lang="en-GB" altLang="en-US" b="1" dirty="0" smtClean="0"/>
              <a:t>Regional </a:t>
            </a:r>
            <a:r>
              <a:rPr lang="en-GB" altLang="en-US" b="1" dirty="0"/>
              <a:t>awareness seminar on Maritime Geospatial </a:t>
            </a:r>
            <a:r>
              <a:rPr lang="en-GB" altLang="en-US" b="1" dirty="0" smtClean="0"/>
              <a:t>Knowledge </a:t>
            </a:r>
            <a:r>
              <a:rPr lang="en-GB" altLang="en-US" sz="2800" b="1" dirty="0" smtClean="0"/>
              <a:t>(15-16 October)</a:t>
            </a:r>
          </a:p>
          <a:p>
            <a:pPr eaLnBrk="1" hangingPunct="1"/>
            <a:r>
              <a:rPr lang="en-GB" altLang="en-US" b="1" dirty="0" smtClean="0"/>
              <a:t>Pursue the promotion of the </a:t>
            </a:r>
            <a:r>
              <a:rPr lang="en-GB" altLang="en-US" b="1" dirty="0" err="1" smtClean="0"/>
              <a:t>HydroMAOC</a:t>
            </a:r>
            <a:r>
              <a:rPr lang="en-GB" altLang="en-US" b="1" dirty="0" smtClean="0"/>
              <a:t> study results</a:t>
            </a:r>
          </a:p>
          <a:p>
            <a:pPr eaLnBrk="1" hangingPunct="1"/>
            <a:r>
              <a:rPr lang="en-GB" altLang="en-US" b="1" dirty="0" smtClean="0"/>
              <a:t>Development of an English version of the MSI E-Learning resource</a:t>
            </a:r>
          </a:p>
          <a:p>
            <a:pPr eaLnBrk="1" hangingPunct="1"/>
            <a:r>
              <a:rPr lang="en-GB" altLang="en-US" b="1" dirty="0"/>
              <a:t>Development of </a:t>
            </a:r>
            <a:r>
              <a:rPr lang="en-GB" altLang="en-US" b="1" dirty="0" smtClean="0"/>
              <a:t>a </a:t>
            </a:r>
            <a:r>
              <a:rPr lang="en-GB" altLang="en-US" b="1" dirty="0"/>
              <a:t>E-Learning </a:t>
            </a:r>
            <a:r>
              <a:rPr lang="en-GB" altLang="en-US" b="1" dirty="0" smtClean="0"/>
              <a:t>course on survey specification </a:t>
            </a:r>
            <a:r>
              <a:rPr lang="en-GB" altLang="en-US" sz="2800" b="1" dirty="0" smtClean="0"/>
              <a:t>(with support of CHS - tbc)</a:t>
            </a:r>
            <a:endParaRPr lang="en-GB" altLang="en-US" sz="2800" b="1" dirty="0"/>
          </a:p>
          <a:p>
            <a:pPr eaLnBrk="1" hangingPunct="1"/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38470441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326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Procedure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11: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self-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assessment</a:t>
            </a:r>
            <a:endParaRPr lang="fr-FR" sz="3600" b="1" u="sng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62536"/>
              </p:ext>
            </p:extLst>
          </p:nvPr>
        </p:nvGraphicFramePr>
        <p:xfrm>
          <a:off x="467546" y="908720"/>
          <a:ext cx="8208910" cy="5184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724"/>
                <a:gridCol w="2340487"/>
                <a:gridCol w="774425"/>
                <a:gridCol w="774425"/>
                <a:gridCol w="774425"/>
                <a:gridCol w="774425"/>
                <a:gridCol w="1624574"/>
                <a:gridCol w="774425"/>
              </a:tblGrid>
              <a:tr h="1864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N.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Coastal State/Territory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NHC/NHCC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Last TV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IMSAS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Angola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Benin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29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Cabo Verde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2003, 2017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May 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31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Cameroon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39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Congo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42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Côte d'Ivoire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Feb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48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Democratic Republic of the Congo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May 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Equatorial Guinea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France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N/R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Gabon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2003, 2012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Apr 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Gambia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Feb 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Ghana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Jan 2017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71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Guinea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Jul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72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Guinea-Bissau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2003, 2012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NA (C113)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98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Liberia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110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Mauritania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Apr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117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Morocco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337436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127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Nigeria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2003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2018</a:t>
                      </a:r>
                      <a:r>
                        <a:rPr lang="en-US" sz="800" u="none" strike="noStrike">
                          <a:effectLst/>
                        </a:rPr>
                        <a:t> (training centers visit)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Jun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139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Portugal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N/R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Apr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151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Sao Tome and Principe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153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Senegal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Jul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156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Sierra Leone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2018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164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Spain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N/R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177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Togo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Feb 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187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United Kingdom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N/R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2020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186428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189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United States of America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N/R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2021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5584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326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Procedure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11: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self-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assessment</a:t>
            </a:r>
            <a:endParaRPr lang="fr-FR" sz="3600" b="1" u="sng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67573"/>
              </p:ext>
            </p:extLst>
          </p:nvPr>
        </p:nvGraphicFramePr>
        <p:xfrm>
          <a:off x="755576" y="908720"/>
          <a:ext cx="7992889" cy="5541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942"/>
                <a:gridCol w="2278896"/>
                <a:gridCol w="959562"/>
                <a:gridCol w="768085"/>
                <a:gridCol w="768085"/>
                <a:gridCol w="768085"/>
                <a:gridCol w="1334188"/>
                <a:gridCol w="754046"/>
              </a:tblGrid>
              <a:tr h="24939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N.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Coastal State/Territory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NHC/NHCC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Phase 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Phase 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Phase 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Last TV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IMSAS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Angola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2022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Benin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2020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Cabo Verde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2003, 2017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May 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Cameroon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2020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Congo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Côte d'Ivoire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Feb 2016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Democratic Republic of the Congo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May 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56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Equatorial </a:t>
                      </a:r>
                      <a:r>
                        <a:rPr lang="fr-FR" sz="1400" u="none" strike="noStrike" dirty="0" err="1">
                          <a:effectLst/>
                        </a:rPr>
                        <a:t>Guinea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Gabon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2003, 2012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Apr 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Gambia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Feb 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Ghana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Jan 2017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71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Guinea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Jul 2016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72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Guinea-Bissau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2003, 2012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NA (C113)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98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Liberia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2020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Mauritania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Apr 2016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Morocco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2022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127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Nigeria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2003, 2018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Jun 2016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151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Sao Tome and Principe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153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Senegal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Jul 2016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156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Sierra Leone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8940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F894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2018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177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Togo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fr-F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2003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Feb</a:t>
                      </a:r>
                      <a:r>
                        <a:rPr lang="fr-FR" sz="1400" u="none" strike="noStrike" dirty="0">
                          <a:effectLst/>
                        </a:rPr>
                        <a:t> 2016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" marR="8146" marT="8146" marB="0" anchor="ctr"/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 bwMode="auto">
          <a:xfrm>
            <a:off x="68015" y="1700808"/>
            <a:ext cx="615553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7200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algn="ctr"/>
            <a:r>
              <a:rPr lang="fr-FR" sz="2800" b="1" kern="0" dirty="0" smtClean="0">
                <a:latin typeface="Calibri" pitchFamily="34" charset="0"/>
                <a:cs typeface="Arial" charset="0"/>
              </a:rPr>
              <a:t>WCA </a:t>
            </a:r>
            <a:r>
              <a:rPr lang="fr-FR" sz="2800" b="1" kern="0" dirty="0" err="1" smtClean="0">
                <a:latin typeface="Calibri" pitchFamily="34" charset="0"/>
                <a:cs typeface="Arial" charset="0"/>
              </a:rPr>
              <a:t>Coastal</a:t>
            </a:r>
            <a:r>
              <a:rPr lang="fr-FR" sz="2800" b="1" kern="0" dirty="0" smtClean="0">
                <a:latin typeface="Calibri" pitchFamily="34" charset="0"/>
                <a:cs typeface="Arial" charset="0"/>
              </a:rPr>
              <a:t> States</a:t>
            </a:r>
          </a:p>
        </p:txBody>
      </p:sp>
    </p:spTree>
    <p:extLst>
      <p:ext uri="{BB962C8B-B14F-4D97-AF65-F5344CB8AC3E}">
        <p14:creationId xmlns:p14="http://schemas.microsoft.com/office/powerpoint/2010/main" val="40302585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CBWP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submissions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for 2019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447645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 smtClean="0"/>
              <a:t>4 coastal states answered the questionnaire to collect their requirements in term of CB </a:t>
            </a:r>
            <a:endParaRPr lang="en-US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/>
              <a:t>Portugal </a:t>
            </a:r>
            <a:r>
              <a:rPr lang="en-US" altLang="en-US" sz="2400" dirty="0"/>
              <a:t>(IHPT</a:t>
            </a:r>
            <a:r>
              <a:rPr lang="en-US" altLang="en-US" sz="2400" dirty="0" smtClean="0"/>
              <a:t>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/>
              <a:t>Nigeria </a:t>
            </a:r>
            <a:r>
              <a:rPr lang="en-US" altLang="en-US" sz="2400" dirty="0"/>
              <a:t>(</a:t>
            </a:r>
            <a:r>
              <a:rPr lang="en-US" altLang="en-US" sz="2400" dirty="0" smtClean="0"/>
              <a:t>NNHO)</a:t>
            </a:r>
            <a:endParaRPr lang="en-US" altLang="en-US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Gambia </a:t>
            </a:r>
            <a:r>
              <a:rPr lang="en-US" altLang="en-US" sz="2400" dirty="0"/>
              <a:t>(Gambia Ports Authority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/>
              <a:t>Gabon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Dir.of</a:t>
            </a:r>
            <a:r>
              <a:rPr lang="en-US" altLang="en-US" sz="2400" dirty="0"/>
              <a:t> the Merchant Navy &amp; NODC – Gabon Port </a:t>
            </a:r>
            <a:r>
              <a:rPr lang="en-US" altLang="en-US" sz="2400" dirty="0" smtClean="0"/>
              <a:t>management)</a:t>
            </a:r>
          </a:p>
          <a:p>
            <a:pPr lvl="0" eaLnBrk="1" hangingPunct="1"/>
            <a:r>
              <a:rPr lang="en-US" altLang="en-US" dirty="0" smtClean="0"/>
              <a:t>No answer regarding the proposal to conduct risk assessment studies</a:t>
            </a:r>
          </a:p>
          <a:p>
            <a:pPr marL="896938" lvl="0" eaLnBrk="1" hangingPunct="1"/>
            <a:r>
              <a:rPr lang="en-US" altLang="en-US" dirty="0" smtClean="0"/>
              <a:t>No feedback received on recent IMSAS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144975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CBWP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submissions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for 2019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170646"/>
          </a:xfr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2019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: CB submissions for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EAtHC</a:t>
            </a:r>
            <a:endParaRPr lang="en-US" sz="2800" b="1" dirty="0" smtClean="0">
              <a:solidFill>
                <a:srgbClr val="FFFF00"/>
              </a:solidFill>
              <a:latin typeface="Calibri" pitchFamily="34" charset="0"/>
              <a:cs typeface="Arial" charset="0"/>
              <a:sym typeface="Wingdings" pitchFamily="2" charset="2"/>
            </a:endParaRP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latin typeface="Calibri" pitchFamily="34" charset="0"/>
                <a:cs typeface="Arial" charset="0"/>
                <a:sym typeface="Wingdings" pitchFamily="2" charset="2"/>
              </a:rPr>
              <a:t>Based on current implementation of the CB strategy in the </a:t>
            </a:r>
            <a:r>
              <a:rPr lang="en-US" sz="2400" b="1" i="1" dirty="0" err="1" smtClean="0">
                <a:latin typeface="Calibri" pitchFamily="34" charset="0"/>
                <a:cs typeface="Arial" charset="0"/>
                <a:sym typeface="Wingdings" pitchFamily="2" charset="2"/>
              </a:rPr>
              <a:t>EAtHC</a:t>
            </a:r>
            <a:endParaRPr lang="en-US" sz="2400" b="1" i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Calibri" pitchFamily="34" charset="0"/>
                <a:cs typeface="Arial" charset="0"/>
              </a:rPr>
              <a:t>Technical visits Congo, Gambia, Togo</a:t>
            </a:r>
            <a:endParaRPr lang="en-US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E-learning guided session: MSI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E-learning guided session: survey specifications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Pursue regional training center visits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Calibri" pitchFamily="34" charset="0"/>
                <a:cs typeface="Arial" charset="0"/>
              </a:rPr>
              <a:t>Workshop : MSI</a:t>
            </a:r>
            <a:r>
              <a:rPr lang="en-US" sz="2400" b="1" dirty="0">
                <a:latin typeface="Calibri" pitchFamily="34" charset="0"/>
                <a:cs typeface="Arial" charset="0"/>
              </a:rPr>
              <a:t>, Hydrographic risk assessment </a:t>
            </a:r>
            <a:r>
              <a:rPr lang="en-US" sz="2400" b="1" dirty="0" smtClean="0">
                <a:latin typeface="Calibri" pitchFamily="34" charset="0"/>
                <a:cs typeface="Arial" charset="0"/>
              </a:rPr>
              <a:t>&amp; Survey specification</a:t>
            </a:r>
            <a:endParaRPr lang="en-US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Or a different approach…</a:t>
            </a:r>
          </a:p>
          <a:p>
            <a:pPr marL="714375" indent="0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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EAtHC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3 years plan </a:t>
            </a: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2019-2021: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lack of visibility regarding the mid term strategy</a:t>
            </a:r>
            <a:endParaRPr lang="en-US" sz="28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46960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8" y="404664"/>
            <a:ext cx="7886700" cy="833947"/>
          </a:xfrm>
        </p:spPr>
        <p:txBody>
          <a:bodyPr>
            <a:noAutofit/>
          </a:bodyPr>
          <a:lstStyle/>
          <a:p>
            <a:r>
              <a:rPr lang="en-US" dirty="0"/>
              <a:t>Difficulties encountered and challenges yet to be addressed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880" y="1700808"/>
            <a:ext cx="7488237" cy="3657600"/>
          </a:xfrm>
        </p:spPr>
        <p:txBody>
          <a:bodyPr/>
          <a:lstStyle/>
          <a:p>
            <a:pPr algn="just"/>
            <a:r>
              <a:rPr lang="en-US" sz="2800" dirty="0" smtClean="0"/>
              <a:t>Challenges in the WCA sub-region (except Morocco &amp; Nigeria) remain considerable</a:t>
            </a:r>
          </a:p>
          <a:p>
            <a:pPr lvl="1" algn="just"/>
            <a:r>
              <a:rPr lang="en-US" dirty="0" smtClean="0"/>
              <a:t>Ever-growing needs in term of maritime geospatial knowledge</a:t>
            </a:r>
          </a:p>
          <a:p>
            <a:pPr lvl="1" algn="just"/>
            <a:r>
              <a:rPr lang="en-US" dirty="0" smtClean="0"/>
              <a:t>Hydrographic services remain very limited</a:t>
            </a:r>
          </a:p>
          <a:p>
            <a:pPr algn="just"/>
            <a:r>
              <a:rPr lang="en-US" sz="2800" dirty="0" smtClean="0"/>
              <a:t>Continuous and specific CB efforts during the last 15 years have lead to very limited progress.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7041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8" y="914400"/>
            <a:ext cx="7886700" cy="833947"/>
          </a:xfrm>
        </p:spPr>
        <p:txBody>
          <a:bodyPr>
            <a:noAutofit/>
          </a:bodyPr>
          <a:lstStyle/>
          <a:p>
            <a:r>
              <a:rPr lang="en-US" dirty="0" smtClean="0"/>
              <a:t>	Achievements/Outputs/Conclusions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880" y="1857364"/>
            <a:ext cx="7488237" cy="3657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Hydrographic capacity development in the </a:t>
            </a:r>
            <a:r>
              <a:rPr lang="en-US" dirty="0" err="1" smtClean="0"/>
              <a:t>EAtHC</a:t>
            </a:r>
            <a:r>
              <a:rPr lang="en-US" dirty="0" smtClean="0"/>
              <a:t> region remains a real challenge. Considering the magnitude of the task and the available resources, a different implementation of the CB strategy may be considered for this region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See CBS16-06F</a:t>
            </a:r>
          </a:p>
        </p:txBody>
      </p:sp>
    </p:spTree>
    <p:extLst>
      <p:ext uri="{BB962C8B-B14F-4D97-AF65-F5344CB8AC3E}">
        <p14:creationId xmlns:p14="http://schemas.microsoft.com/office/powerpoint/2010/main" val="33097041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3216</TotalTime>
  <Words>872</Words>
  <Application>Microsoft Office PowerPoint</Application>
  <PresentationFormat>Affichage à l'écran (4:3)</PresentationFormat>
  <Paragraphs>452</Paragraphs>
  <Slides>11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HSSC Report template</vt:lpstr>
      <vt:lpstr>1_HSSC Report template</vt:lpstr>
      <vt:lpstr>Présentation PowerPoint</vt:lpstr>
      <vt:lpstr>Activities completed since CBSC15</vt:lpstr>
      <vt:lpstr>Activities planned for 2018</vt:lpstr>
      <vt:lpstr>Procedure 11: EAtHC self-assessment</vt:lpstr>
      <vt:lpstr>Procedure 11: EAtHC self-assessment</vt:lpstr>
      <vt:lpstr>CBWP submissions for 2019</vt:lpstr>
      <vt:lpstr>CBWP submissions for 2019</vt:lpstr>
      <vt:lpstr>Difficulties encountered and challenges yet to be addressed</vt:lpstr>
      <vt:lpstr> Achievements/Outputs/Conclusions  </vt:lpstr>
      <vt:lpstr>Actions Required of CBSC16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GILLES</dc:creator>
  <cp:lastModifiedBy>Vincent Lamarre, DMI/REX</cp:lastModifiedBy>
  <cp:revision>326</cp:revision>
  <cp:lastPrinted>2018-05-28T05:23:22Z</cp:lastPrinted>
  <dcterms:created xsi:type="dcterms:W3CDTF">2011-10-01T21:09:34Z</dcterms:created>
  <dcterms:modified xsi:type="dcterms:W3CDTF">2018-05-29T13:02:11Z</dcterms:modified>
</cp:coreProperties>
</file>