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3" r:id="rId3"/>
    <p:sldId id="304" r:id="rId4"/>
    <p:sldId id="309" r:id="rId5"/>
    <p:sldId id="305" r:id="rId6"/>
    <p:sldId id="311" r:id="rId7"/>
    <p:sldId id="306" r:id="rId8"/>
    <p:sldId id="302" r:id="rId9"/>
    <p:sldId id="307" r:id="rId10"/>
    <p:sldId id="310" r:id="rId11"/>
    <p:sldId id="263" r:id="rId12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  <a:srgbClr val="FF99CC"/>
    <a:srgbClr val="FF9900"/>
    <a:srgbClr val="37FB74"/>
    <a:srgbClr val="FFCC00"/>
    <a:srgbClr val="FF33CC"/>
    <a:srgbClr val="D60093"/>
    <a:srgbClr val="0066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>
        <p:scale>
          <a:sx n="100" d="100"/>
          <a:sy n="100" d="100"/>
        </p:scale>
        <p:origin x="-35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F7E4D6-0C61-4932-A7B7-F47F08640A5F}" type="datetimeFigureOut">
              <a:rPr lang="fr-FR" smtClean="0"/>
              <a:t>08/06/2017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43F8E7D-0106-427D-807D-65DB94ECEC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08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084B1-C8F0-4D21-B315-F9DBA711EEEF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EFF2-791D-467A-875A-A735A9B3661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63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9C17F-FED1-459D-BDDF-A8E75C2F070E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A326F-2B3A-497D-BFEF-A2060AE898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77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E0EEE-3586-4EB7-8A95-78E4C3886628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C9B4-4D0C-4FC3-9AA6-30BE16E146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30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17BA4-10A0-47BC-AEC3-25E0DF40194B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3F2D7-37EE-4477-A10A-AAB2FA0EAE1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93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F0DDE-A618-4BB6-BCAB-3F11632E877A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70E54-42C3-45E7-8153-4D5BE62B032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81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4D95B-59FD-459E-BC9C-B2E4A204CEFE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BBC1B-8036-4CE2-A85D-1DCA578AB4D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45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6103F-448C-4594-8E92-13A76AAD3241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8EAE9-5B7C-4607-949E-E9BC5EA1FF4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32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EBC8-55A8-4DE8-88E3-0EF205E52CF5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0E9CF-23B8-4896-9570-607E95CC198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75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953FA-BE94-4725-82DD-A2587084D610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E18A-1D9F-432D-947B-FACFCE831E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39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4E78F-5B5C-45D7-91AE-A66904BAB01B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B7536-AF53-4954-8F16-4F21D6BD009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3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59D56-96D4-4EB8-8B06-B80A3ED0EC13}" type="datetimeFigureOut">
              <a:rPr lang="fr-FR"/>
              <a:pPr>
                <a:defRPr/>
              </a:pPr>
              <a:t>08/06/2017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1045A-3752-4410-9045-6437D8F096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56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 userDrawn="1"/>
        </p:nvSpPr>
        <p:spPr>
          <a:xfrm>
            <a:off x="6732240" y="5698663"/>
            <a:ext cx="2016224" cy="830997"/>
          </a:xfrm>
          <a:prstGeom prst="rect">
            <a:avLst/>
          </a:prstGeom>
          <a:solidFill>
            <a:srgbClr val="0066CC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1600" b="0" dirty="0" smtClean="0">
                <a:solidFill>
                  <a:srgbClr val="FFC000"/>
                </a:solidFill>
              </a:rPr>
              <a:t>CBSC15</a:t>
            </a:r>
          </a:p>
          <a:p>
            <a:pPr algn="r"/>
            <a:r>
              <a:rPr lang="fr-FR" sz="1600" b="0" dirty="0" err="1" smtClean="0">
                <a:solidFill>
                  <a:srgbClr val="FFC000"/>
                </a:solidFill>
              </a:rPr>
              <a:t>EAtHC</a:t>
            </a:r>
            <a:r>
              <a:rPr lang="fr-FR" sz="1600" b="0" dirty="0" smtClean="0">
                <a:solidFill>
                  <a:srgbClr val="FFC000"/>
                </a:solidFill>
              </a:rPr>
              <a:t> Report</a:t>
            </a:r>
          </a:p>
          <a:p>
            <a:pPr algn="r"/>
            <a:r>
              <a:rPr lang="fr-FR" sz="1600" b="0" baseline="0" dirty="0" smtClean="0">
                <a:solidFill>
                  <a:srgbClr val="FFC000"/>
                </a:solidFill>
              </a:rPr>
              <a:t>Surinam – </a:t>
            </a:r>
            <a:r>
              <a:rPr lang="fr-FR" sz="1600" b="0" baseline="0" dirty="0" err="1" smtClean="0">
                <a:solidFill>
                  <a:srgbClr val="FFC000"/>
                </a:solidFill>
              </a:rPr>
              <a:t>June</a:t>
            </a:r>
            <a:r>
              <a:rPr lang="fr-FR" sz="1600" b="0" baseline="0" dirty="0" smtClean="0">
                <a:solidFill>
                  <a:srgbClr val="FFC000"/>
                </a:solidFill>
              </a:rPr>
              <a:t> 2017</a:t>
            </a:r>
            <a:endParaRPr lang="fr-FR" sz="1600" b="0" dirty="0" smtClean="0">
              <a:solidFill>
                <a:srgbClr val="FFC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Q:\communication\lecornu\evenements\IRCC-CBSC-2014\V2\fond_ecran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87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>
              <a:srgbClr val="00B0F0">
                <a:alpha val="43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93231" y="2780928"/>
            <a:ext cx="8208911" cy="2492990"/>
          </a:xfrm>
          <a:prstGeom prst="rect">
            <a:avLst/>
          </a:prstGeom>
          <a:solidFill>
            <a:srgbClr val="0070C0"/>
          </a:solidFill>
          <a:effectLst>
            <a:glow rad="101600">
              <a:schemeClr val="accent1">
                <a:satMod val="175000"/>
                <a:alpha val="40000"/>
              </a:schemeClr>
            </a:glo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err="1" smtClean="0">
                <a:solidFill>
                  <a:srgbClr val="FFFF00"/>
                </a:solidFill>
              </a:rPr>
              <a:t>EAtHC</a:t>
            </a:r>
            <a:r>
              <a:rPr lang="fr-FR" sz="4800" b="1" dirty="0" smtClean="0">
                <a:solidFill>
                  <a:srgbClr val="FFFF00"/>
                </a:solidFill>
              </a:rPr>
              <a:t> Report</a:t>
            </a:r>
          </a:p>
          <a:p>
            <a:pPr algn="ctr">
              <a:lnSpc>
                <a:spcPct val="150000"/>
              </a:lnSpc>
            </a:pPr>
            <a:r>
              <a:rPr lang="fr-FR" sz="3200" b="1" dirty="0" smtClean="0">
                <a:solidFill>
                  <a:srgbClr val="FFFF00"/>
                </a:solidFill>
              </a:rPr>
              <a:t>Item 05.1F – </a:t>
            </a:r>
            <a:r>
              <a:rPr lang="fr-FR" sz="3200" b="1" dirty="0" err="1" smtClean="0">
                <a:solidFill>
                  <a:srgbClr val="FFFF00"/>
                </a:solidFill>
              </a:rPr>
              <a:t>Summary</a:t>
            </a:r>
            <a:r>
              <a:rPr lang="fr-FR" sz="3200" b="1" dirty="0" smtClean="0">
                <a:solidFill>
                  <a:srgbClr val="FFFF00"/>
                </a:solidFill>
              </a:rPr>
              <a:t> report on CB </a:t>
            </a:r>
            <a:r>
              <a:rPr lang="fr-FR" sz="3200" b="1" dirty="0" err="1" smtClean="0">
                <a:solidFill>
                  <a:srgbClr val="FFFF00"/>
                </a:solidFill>
              </a:rPr>
              <a:t>activities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 algn="ctr"/>
            <a:endParaRPr lang="fr-FR" sz="3200" b="1" dirty="0">
              <a:solidFill>
                <a:srgbClr val="FFFF00"/>
              </a:solidFill>
            </a:endParaRPr>
          </a:p>
          <a:p>
            <a:pPr algn="ctr"/>
            <a:r>
              <a:rPr lang="fr-FR" sz="2800" i="1" dirty="0" smtClean="0">
                <a:solidFill>
                  <a:srgbClr val="FFFF00"/>
                </a:solidFill>
              </a:rPr>
              <a:t>CBSC15 </a:t>
            </a:r>
            <a:r>
              <a:rPr lang="mr-IN" sz="2800" i="1" dirty="0" smtClean="0">
                <a:solidFill>
                  <a:srgbClr val="FFFF00"/>
                </a:solidFill>
              </a:rPr>
              <a:t>–</a:t>
            </a:r>
            <a:r>
              <a:rPr lang="fr-FR" sz="2800" i="1" dirty="0" smtClean="0">
                <a:solidFill>
                  <a:srgbClr val="FFFF00"/>
                </a:solidFill>
              </a:rPr>
              <a:t> Paramaribo (Surinam) – </a:t>
            </a:r>
            <a:r>
              <a:rPr lang="fr-FR" sz="2800" i="1" dirty="0" err="1" smtClean="0">
                <a:solidFill>
                  <a:srgbClr val="FFFF00"/>
                </a:solidFill>
              </a:rPr>
              <a:t>June</a:t>
            </a:r>
            <a:r>
              <a:rPr lang="fr-FR" sz="2800" i="1" dirty="0" smtClean="0">
                <a:solidFill>
                  <a:srgbClr val="FFFF00"/>
                </a:solidFill>
              </a:rPr>
              <a:t> 2017</a:t>
            </a:r>
            <a:endParaRPr lang="fr-FR" sz="28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69168" y="188640"/>
            <a:ext cx="8229600" cy="646331"/>
          </a:xfr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The CBSC in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invited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to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8229600" cy="584775"/>
          </a:xfr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fr-FR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Take</a:t>
            </a:r>
            <a:r>
              <a:rPr lang="fr-FR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note of </a:t>
            </a:r>
            <a:r>
              <a:rPr lang="fr-FR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that</a:t>
            </a:r>
            <a:r>
              <a:rPr lang="fr-FR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report</a:t>
            </a:r>
          </a:p>
        </p:txBody>
      </p:sp>
    </p:spTree>
    <p:extLst>
      <p:ext uri="{BB962C8B-B14F-4D97-AF65-F5344CB8AC3E}">
        <p14:creationId xmlns:p14="http://schemas.microsoft.com/office/powerpoint/2010/main" val="3296625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Q:\communication\lecornu\evenements\IRCC-CBSC-2014\V2\fond_ecran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87" y="647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2" name="ZoneTexte 1"/>
          <p:cNvSpPr txBox="1"/>
          <p:nvPr/>
        </p:nvSpPr>
        <p:spPr>
          <a:xfrm>
            <a:off x="1249315" y="2852936"/>
            <a:ext cx="6696744" cy="2369880"/>
          </a:xfrm>
          <a:prstGeom prst="rect">
            <a:avLst/>
          </a:prstGeom>
          <a:effectLst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endParaRPr lang="fr-FR" sz="1400" b="1" dirty="0" smtClean="0">
              <a:solidFill>
                <a:srgbClr val="FFCC00"/>
              </a:solidFill>
            </a:endParaRPr>
          </a:p>
          <a:p>
            <a:pPr algn="ctr"/>
            <a:r>
              <a:rPr lang="fr-FR" sz="4800" b="1" dirty="0" smtClean="0">
                <a:solidFill>
                  <a:srgbClr val="FFFF00"/>
                </a:solidFill>
              </a:rPr>
              <a:t>Questions?</a:t>
            </a:r>
          </a:p>
          <a:p>
            <a:pPr algn="ctr"/>
            <a:r>
              <a:rPr lang="fr-FR" sz="3600" b="1" dirty="0">
                <a:solidFill>
                  <a:srgbClr val="FFFF00"/>
                </a:solidFill>
              </a:rPr>
              <a:t>Merci pour votre attention</a:t>
            </a:r>
          </a:p>
          <a:p>
            <a:pPr algn="ctr"/>
            <a:r>
              <a:rPr lang="fr-FR" sz="3600" b="1" i="1" dirty="0" err="1" smtClean="0">
                <a:solidFill>
                  <a:srgbClr val="FFFF00"/>
                </a:solidFill>
              </a:rPr>
              <a:t>Thank</a:t>
            </a:r>
            <a:r>
              <a:rPr lang="fr-FR" sz="3600" b="1" i="1" dirty="0" smtClean="0">
                <a:solidFill>
                  <a:srgbClr val="FFFF00"/>
                </a:solidFill>
              </a:rPr>
              <a:t> </a:t>
            </a:r>
            <a:r>
              <a:rPr lang="fr-FR" sz="3600" b="1" i="1" dirty="0" err="1" smtClean="0">
                <a:solidFill>
                  <a:srgbClr val="FFFF00"/>
                </a:solidFill>
              </a:rPr>
              <a:t>you</a:t>
            </a:r>
            <a:r>
              <a:rPr lang="fr-FR" sz="3600" b="1" i="1" dirty="0" smtClean="0">
                <a:solidFill>
                  <a:srgbClr val="FFFF00"/>
                </a:solidFill>
              </a:rPr>
              <a:t> for </a:t>
            </a:r>
            <a:r>
              <a:rPr lang="fr-FR" sz="3600" b="1" i="1" dirty="0" err="1" smtClean="0">
                <a:solidFill>
                  <a:srgbClr val="FFFF00"/>
                </a:solidFill>
              </a:rPr>
              <a:t>your</a:t>
            </a:r>
            <a:r>
              <a:rPr lang="fr-FR" sz="3600" b="1" i="1" dirty="0" smtClean="0">
                <a:solidFill>
                  <a:srgbClr val="FFFF00"/>
                </a:solidFill>
              </a:rPr>
              <a:t> attention</a:t>
            </a:r>
            <a:endParaRPr lang="fr-FR" sz="1600" b="1" i="1" dirty="0" smtClean="0">
              <a:solidFill>
                <a:srgbClr val="FFFF00"/>
              </a:solidFill>
            </a:endParaRPr>
          </a:p>
          <a:p>
            <a:pPr algn="ctr"/>
            <a:endParaRPr lang="fr-FR" sz="1400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3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Plan</a:t>
            </a:r>
            <a:endParaRPr lang="fr-FR" sz="3600" b="1" u="sng" dirty="0">
              <a:solidFill>
                <a:srgbClr val="FFFF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3416320"/>
          </a:xfr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EAtHC</a:t>
            </a:r>
            <a:r>
              <a:rPr lang="fr-FR" sz="36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CB </a:t>
            </a: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overview</a:t>
            </a:r>
            <a:r>
              <a:rPr lang="fr-FR" sz="36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and self-</a:t>
            </a: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assessment</a:t>
            </a:r>
            <a:endParaRPr lang="fr-FR" sz="3600" b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  <a:p>
            <a:pPr algn="just">
              <a:spcBef>
                <a:spcPct val="0"/>
              </a:spcBef>
            </a:pP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Past</a:t>
            </a:r>
            <a:r>
              <a:rPr lang="fr-FR" sz="36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</a:t>
            </a: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EAtHC</a:t>
            </a:r>
            <a:r>
              <a:rPr lang="fr-FR" sz="36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CB </a:t>
            </a: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projects</a:t>
            </a:r>
            <a:endParaRPr lang="fr-FR" sz="3600" b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  <a:p>
            <a:pPr algn="just">
              <a:spcBef>
                <a:spcPct val="0"/>
              </a:spcBef>
            </a:pP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Ongoing</a:t>
            </a:r>
            <a:r>
              <a:rPr lang="fr-FR" sz="36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</a:t>
            </a: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EAtHC</a:t>
            </a:r>
            <a:r>
              <a:rPr lang="fr-FR" sz="36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CB </a:t>
            </a: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projects</a:t>
            </a:r>
            <a:endParaRPr lang="fr-FR" sz="3600" b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  <a:p>
            <a:pPr algn="just">
              <a:spcBef>
                <a:spcPct val="0"/>
              </a:spcBef>
            </a:pP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EAtHC</a:t>
            </a:r>
            <a:r>
              <a:rPr lang="fr-FR" sz="36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self-</a:t>
            </a: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Assessment</a:t>
            </a:r>
            <a:r>
              <a:rPr lang="fr-FR" sz="36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(</a:t>
            </a: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procedure</a:t>
            </a:r>
            <a:r>
              <a:rPr lang="fr-FR" sz="36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11)</a:t>
            </a:r>
          </a:p>
          <a:p>
            <a:pPr algn="just">
              <a:spcBef>
                <a:spcPct val="0"/>
              </a:spcBef>
            </a:pP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EAtHC</a:t>
            </a:r>
            <a:r>
              <a:rPr lang="fr-FR" sz="36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3-y </a:t>
            </a:r>
            <a:r>
              <a:rPr lang="fr-FR" sz="36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Work</a:t>
            </a:r>
            <a:r>
              <a:rPr lang="fr-FR" sz="3600" b="1" dirty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</a:t>
            </a:r>
            <a:r>
              <a:rPr lang="fr-FR" sz="36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Plan (2019-2021)</a:t>
            </a:r>
          </a:p>
          <a:p>
            <a:pPr marL="0" indent="0" algn="just">
              <a:spcBef>
                <a:spcPct val="0"/>
              </a:spcBef>
              <a:buNone/>
            </a:pPr>
            <a:endParaRPr lang="fr-FR" sz="3600" b="1" dirty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14181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EAtHC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 CB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overview</a:t>
            </a:r>
            <a:endParaRPr lang="fr-FR" sz="2800" b="1" u="sng" dirty="0" smtClean="0">
              <a:solidFill>
                <a:srgbClr val="FFFF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3252" y="819934"/>
            <a:ext cx="8229600" cy="5176802"/>
          </a:xfr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nb-NO" sz="2800" b="1" dirty="0" smtClean="0">
                <a:solidFill>
                  <a:srgbClr val="FFFF00"/>
                </a:solidFill>
              </a:rPr>
              <a:t>Current challenges in CB (WCA sub-region):</a:t>
            </a:r>
            <a:endParaRPr lang="fr-FR" sz="2800" b="1" dirty="0">
              <a:solidFill>
                <a:srgbClr val="FFFF00"/>
              </a:solidFill>
            </a:endParaRPr>
          </a:p>
          <a:p>
            <a:pPr lvl="1" algn="just"/>
            <a:r>
              <a:rPr lang="nb-NO" b="1" dirty="0">
                <a:solidFill>
                  <a:srgbClr val="FFFF00"/>
                </a:solidFill>
              </a:rPr>
              <a:t>increasing maritime </a:t>
            </a:r>
            <a:r>
              <a:rPr lang="nb-NO" b="1" dirty="0" smtClean="0">
                <a:solidFill>
                  <a:srgbClr val="FFFF00"/>
                </a:solidFill>
              </a:rPr>
              <a:t>activities </a:t>
            </a:r>
            <a:r>
              <a:rPr lang="nb-NO" b="1" dirty="0">
                <a:solidFill>
                  <a:srgbClr val="FFFF00"/>
                </a:solidFill>
              </a:rPr>
              <a:t>in the African sub-region, making urgent to </a:t>
            </a:r>
            <a:r>
              <a:rPr lang="nb-NO" b="1" u="sng" dirty="0" smtClean="0">
                <a:solidFill>
                  <a:srgbClr val="FFFF00"/>
                </a:solidFill>
              </a:rPr>
              <a:t>increase hydrographic capabilities</a:t>
            </a:r>
            <a:r>
              <a:rPr lang="nb-NO" b="1" dirty="0" smtClean="0">
                <a:solidFill>
                  <a:srgbClr val="FFFF00"/>
                </a:solidFill>
              </a:rPr>
              <a:t>;</a:t>
            </a:r>
            <a:endParaRPr lang="fr-FR" b="1" dirty="0">
              <a:solidFill>
                <a:srgbClr val="FFFF00"/>
              </a:solidFill>
            </a:endParaRPr>
          </a:p>
          <a:p>
            <a:pPr lvl="1" algn="just"/>
            <a:r>
              <a:rPr lang="nb-NO" b="1" dirty="0">
                <a:solidFill>
                  <a:srgbClr val="FFFF00"/>
                </a:solidFill>
              </a:rPr>
              <a:t>the need </a:t>
            </a:r>
            <a:r>
              <a:rPr lang="nb-NO" b="1" u="sng" dirty="0">
                <a:solidFill>
                  <a:srgbClr val="FFFF00"/>
                </a:solidFill>
              </a:rPr>
              <a:t>to </a:t>
            </a:r>
            <a:r>
              <a:rPr lang="nb-NO" b="1" u="sng" dirty="0" smtClean="0">
                <a:solidFill>
                  <a:srgbClr val="FFFF00"/>
                </a:solidFill>
              </a:rPr>
              <a:t>improve </a:t>
            </a:r>
            <a:r>
              <a:rPr lang="nb-NO" b="1" u="sng" dirty="0">
                <a:solidFill>
                  <a:srgbClr val="FFFF00"/>
                </a:solidFill>
              </a:rPr>
              <a:t>the </a:t>
            </a:r>
            <a:r>
              <a:rPr lang="nb-NO" b="1" u="sng" dirty="0" smtClean="0">
                <a:solidFill>
                  <a:srgbClr val="FFFF00"/>
                </a:solidFill>
              </a:rPr>
              <a:t>maritime geospatial knowledge </a:t>
            </a:r>
            <a:r>
              <a:rPr lang="nb-NO" b="1" dirty="0">
                <a:solidFill>
                  <a:srgbClr val="FFFF00"/>
                </a:solidFill>
              </a:rPr>
              <a:t>in the African </a:t>
            </a:r>
            <a:r>
              <a:rPr lang="nb-NO" b="1" dirty="0" smtClean="0">
                <a:solidFill>
                  <a:srgbClr val="FFFF00"/>
                </a:solidFill>
              </a:rPr>
              <a:t>sub-region;</a:t>
            </a:r>
            <a:endParaRPr lang="fr-FR" b="1" dirty="0">
              <a:solidFill>
                <a:srgbClr val="FFFF00"/>
              </a:solidFill>
            </a:endParaRPr>
          </a:p>
          <a:p>
            <a:pPr lvl="1" algn="just"/>
            <a:r>
              <a:rPr lang="nb-NO" b="1" dirty="0" smtClean="0">
                <a:solidFill>
                  <a:srgbClr val="FFFF00"/>
                </a:solidFill>
              </a:rPr>
              <a:t>To </a:t>
            </a:r>
            <a:r>
              <a:rPr lang="nb-NO" b="1" u="sng" dirty="0" smtClean="0">
                <a:solidFill>
                  <a:srgbClr val="FFFF00"/>
                </a:solidFill>
              </a:rPr>
              <a:t>improve the access to relevant training </a:t>
            </a:r>
            <a:r>
              <a:rPr lang="nb-NO" b="1" dirty="0" smtClean="0">
                <a:solidFill>
                  <a:srgbClr val="FFFF00"/>
                </a:solidFill>
              </a:rPr>
              <a:t>for the sub-region;</a:t>
            </a:r>
            <a:endParaRPr lang="fr-FR" b="1" dirty="0">
              <a:solidFill>
                <a:srgbClr val="FFFF00"/>
              </a:solidFill>
            </a:endParaRPr>
          </a:p>
          <a:p>
            <a:pPr lvl="1" algn="just"/>
            <a:r>
              <a:rPr lang="nb-NO" b="1" dirty="0">
                <a:solidFill>
                  <a:srgbClr val="FFFF00"/>
                </a:solidFill>
              </a:rPr>
              <a:t>difficulty, in some cases, </a:t>
            </a:r>
            <a:r>
              <a:rPr lang="nb-NO" b="1" u="sng" dirty="0">
                <a:solidFill>
                  <a:srgbClr val="FFFF00"/>
                </a:solidFill>
              </a:rPr>
              <a:t>to put into practice </a:t>
            </a:r>
            <a:r>
              <a:rPr lang="nb-NO" b="1" dirty="0">
                <a:solidFill>
                  <a:srgbClr val="FFFF00"/>
                </a:solidFill>
              </a:rPr>
              <a:t>the training received, due to the lack of equipment.</a:t>
            </a:r>
            <a:endParaRPr lang="fr-FR" b="1" dirty="0">
              <a:solidFill>
                <a:srgbClr val="FFFF00"/>
              </a:solidFill>
            </a:endParaRPr>
          </a:p>
          <a:p>
            <a:pPr algn="just">
              <a:spcBef>
                <a:spcPct val="0"/>
              </a:spcBef>
            </a:pPr>
            <a:endParaRPr lang="fr-FR" sz="2800" b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7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326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Procedure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11: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EAtHC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self-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assessment</a:t>
            </a:r>
            <a:endParaRPr lang="fr-FR" sz="3600" b="1" u="sng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072902"/>
              </p:ext>
            </p:extLst>
          </p:nvPr>
        </p:nvGraphicFramePr>
        <p:xfrm>
          <a:off x="179512" y="736668"/>
          <a:ext cx="8784977" cy="6021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769"/>
                <a:gridCol w="2794100"/>
                <a:gridCol w="924518"/>
                <a:gridCol w="924518"/>
                <a:gridCol w="924518"/>
                <a:gridCol w="924518"/>
                <a:gridCol w="924518"/>
                <a:gridCol w="924518"/>
              </a:tblGrid>
              <a:tr h="21571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N.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 err="1">
                          <a:effectLst/>
                        </a:rPr>
                        <a:t>Coastal</a:t>
                      </a:r>
                      <a:r>
                        <a:rPr lang="fr-FR" sz="1200" u="none" strike="noStrike" dirty="0">
                          <a:effectLst/>
                        </a:rPr>
                        <a:t> State/</a:t>
                      </a:r>
                      <a:r>
                        <a:rPr lang="fr-FR" sz="1200" u="none" strike="noStrike" dirty="0" err="1">
                          <a:effectLst/>
                        </a:rPr>
                        <a:t>Territory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NHC/NHCC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Phase 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Phase 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Phase 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Last TV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IMSAS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5712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Angola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2022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5712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19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Benin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2020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29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err="1">
                          <a:effectLst/>
                        </a:rPr>
                        <a:t>Cabo</a:t>
                      </a:r>
                      <a:r>
                        <a:rPr lang="fr-FR" sz="1200" u="none" strike="noStrike" dirty="0">
                          <a:effectLst/>
                        </a:rPr>
                        <a:t> </a:t>
                      </a:r>
                      <a:r>
                        <a:rPr lang="fr-FR" sz="1200" u="none" strike="noStrike" dirty="0" err="1">
                          <a:effectLst/>
                        </a:rPr>
                        <a:t>Verde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2003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May 2017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31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err="1">
                          <a:effectLst/>
                        </a:rPr>
                        <a:t>Cameroon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2011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2020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39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Congo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2018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effectLst/>
                        </a:rPr>
                        <a:t>42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effectLst/>
                        </a:rPr>
                        <a:t>Côte d'Ivoire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 err="1">
                          <a:effectLst/>
                        </a:rPr>
                        <a:t>Feb</a:t>
                      </a:r>
                      <a:r>
                        <a:rPr lang="fr-FR" sz="1200" b="1" u="none" strike="noStrike" dirty="0">
                          <a:effectLst/>
                        </a:rPr>
                        <a:t> 2016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48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Democratic Republic of the Congo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May 2017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56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Equatorial </a:t>
                      </a:r>
                      <a:r>
                        <a:rPr lang="fr-FR" sz="1200" u="none" strike="noStrike" dirty="0" err="1">
                          <a:effectLst/>
                        </a:rPr>
                        <a:t>Guinea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2018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62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France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2021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63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Gabon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2003, 2012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Apr 2017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64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err="1">
                          <a:effectLst/>
                        </a:rPr>
                        <a:t>Gambia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Feb 2017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67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Ghana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2003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Jan 2017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</a:rPr>
                        <a:t>71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 err="1">
                          <a:effectLst/>
                        </a:rPr>
                        <a:t>Guinea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3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2003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 err="1">
                          <a:effectLst/>
                        </a:rPr>
                        <a:t>Jul</a:t>
                      </a:r>
                      <a:r>
                        <a:rPr lang="fr-FR" sz="1200" b="1" u="none" strike="noStrike" dirty="0">
                          <a:effectLst/>
                        </a:rPr>
                        <a:t> 2016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72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err="1">
                          <a:effectLst/>
                        </a:rPr>
                        <a:t>Guinea-Bissau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2003, 2012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NA (C113)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98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Liberia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2016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2020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</a:rPr>
                        <a:t>110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</a:rPr>
                        <a:t>Mauritania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2003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 err="1">
                          <a:effectLst/>
                        </a:rPr>
                        <a:t>Apr</a:t>
                      </a:r>
                      <a:r>
                        <a:rPr lang="fr-FR" sz="1200" b="1" u="none" strike="noStrike" dirty="0">
                          <a:effectLst/>
                        </a:rPr>
                        <a:t> 2016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117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Morocco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2022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</a:rPr>
                        <a:t>127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</a:rPr>
                        <a:t>Nigeria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 smtClean="0">
                          <a:effectLst/>
                        </a:rPr>
                        <a:t>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3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2003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Jun 2016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</a:rPr>
                        <a:t>139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</a:rPr>
                        <a:t>Portugal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4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 err="1">
                          <a:effectLst/>
                        </a:rPr>
                        <a:t>Apr</a:t>
                      </a:r>
                      <a:r>
                        <a:rPr lang="fr-FR" sz="1200" b="1" u="none" strike="noStrike" dirty="0">
                          <a:effectLst/>
                        </a:rPr>
                        <a:t> 2016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151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Sao Tome and Principe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2018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</a:rPr>
                        <a:t>153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</a:rPr>
                        <a:t>Senegal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3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2003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 err="1">
                          <a:effectLst/>
                        </a:rPr>
                        <a:t>Jul</a:t>
                      </a:r>
                      <a:r>
                        <a:rPr lang="fr-FR" sz="1200" b="1" u="none" strike="noStrike" dirty="0">
                          <a:effectLst/>
                        </a:rPr>
                        <a:t> 2016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156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Sierra Leone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2003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2018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164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Spain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2020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effectLst/>
                        </a:rPr>
                        <a:t>177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>
                          <a:effectLst/>
                        </a:rPr>
                        <a:t>Togo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effectLst/>
                        </a:rPr>
                        <a:t> 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 err="1">
                          <a:effectLst/>
                        </a:rPr>
                        <a:t>Feb</a:t>
                      </a:r>
                      <a:r>
                        <a:rPr lang="fr-FR" sz="1200" b="1" u="none" strike="noStrike" dirty="0">
                          <a:effectLst/>
                        </a:rPr>
                        <a:t> 2016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187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United Kingdom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2020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189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United States of </a:t>
                      </a:r>
                      <a:r>
                        <a:rPr lang="fr-FR" sz="1200" u="none" strike="noStrike" dirty="0" err="1">
                          <a:effectLst/>
                        </a:rPr>
                        <a:t>America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2021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16" marR="8416" marT="841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28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WWNWS8 meeting (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Alesund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– Sept 2016)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078313"/>
          </a:xfr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Font typeface="Wingdings"/>
              <a:buChar char="è"/>
            </a:pPr>
            <a:r>
              <a:rPr lang="fr-FR" sz="2400" b="1" dirty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Invitation for CB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coordinators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to attend WWNWS8 in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Alesund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(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Norway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) in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September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2016.</a:t>
            </a:r>
          </a:p>
          <a:p>
            <a:pPr algn="just">
              <a:spcBef>
                <a:spcPct val="0"/>
              </a:spcBef>
              <a:buFont typeface="Wingdings"/>
              <a:buChar char="è"/>
            </a:pP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Dedicated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CB sessions to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address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faced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challenges and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inform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about WWNWS and CBSC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work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and action.</a:t>
            </a:r>
          </a:p>
          <a:p>
            <a:pPr algn="just">
              <a:spcBef>
                <a:spcPct val="0"/>
              </a:spcBef>
              <a:buFont typeface="Wingdings"/>
              <a:buChar char="è"/>
            </a:pP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Challenges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faced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by WWNWS in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terms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of MSI training:</a:t>
            </a:r>
          </a:p>
          <a:p>
            <a:pPr lvl="1" algn="just">
              <a:spcBef>
                <a:spcPct val="0"/>
              </a:spcBef>
              <a:buFont typeface="Wingdings"/>
              <a:buChar char="è"/>
            </a:pPr>
            <a:r>
              <a:rPr lang="fr-FR" sz="20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Expected</a:t>
            </a:r>
            <a:r>
              <a:rPr lang="fr-FR" sz="20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20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lack</a:t>
            </a:r>
            <a:r>
              <a:rPr lang="fr-FR" sz="20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of </a:t>
            </a:r>
            <a:r>
              <a:rPr lang="fr-FR" sz="20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experienced</a:t>
            </a:r>
            <a:r>
              <a:rPr lang="fr-FR" sz="20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20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instructors</a:t>
            </a:r>
            <a:r>
              <a:rPr lang="fr-FR" sz="20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in EN/FR</a:t>
            </a:r>
          </a:p>
          <a:p>
            <a:pPr lvl="1" algn="just">
              <a:spcBef>
                <a:spcPct val="0"/>
              </a:spcBef>
              <a:buFont typeface="Wingdings"/>
              <a:buChar char="è"/>
            </a:pPr>
            <a:r>
              <a:rPr lang="fr-FR" sz="20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Growing</a:t>
            </a:r>
            <a:r>
              <a:rPr lang="fr-FR" sz="20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20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demand</a:t>
            </a:r>
            <a:r>
              <a:rPr lang="fr-FR" sz="20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as a Phase 1 course</a:t>
            </a:r>
          </a:p>
          <a:p>
            <a:pPr lvl="1" algn="just">
              <a:spcBef>
                <a:spcPct val="0"/>
              </a:spcBef>
              <a:buFont typeface="Wingdings"/>
              <a:buChar char="è"/>
            </a:pPr>
            <a:r>
              <a:rPr lang="fr-FR" sz="20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Current</a:t>
            </a:r>
            <a:r>
              <a:rPr lang="fr-FR" sz="20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20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lack</a:t>
            </a:r>
            <a:r>
              <a:rPr lang="fr-FR" sz="20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of </a:t>
            </a:r>
            <a:r>
              <a:rPr lang="fr-FR" sz="20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trainers</a:t>
            </a:r>
            <a:r>
              <a:rPr lang="fr-FR" sz="20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in </a:t>
            </a:r>
            <a:r>
              <a:rPr lang="fr-FR" sz="20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other</a:t>
            </a:r>
            <a:r>
              <a:rPr lang="fr-FR" sz="20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20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languages</a:t>
            </a:r>
            <a:endParaRPr lang="fr-FR" sz="2000" b="1" dirty="0" smtClean="0">
              <a:solidFill>
                <a:srgbClr val="FFFF00"/>
              </a:solidFill>
              <a:latin typeface="Calibri" pitchFamily="34" charset="0"/>
              <a:cs typeface="Arial" charset="0"/>
              <a:sym typeface="Wingdings" pitchFamily="2" charset="2"/>
            </a:endParaRPr>
          </a:p>
          <a:p>
            <a:pPr algn="just">
              <a:spcBef>
                <a:spcPct val="0"/>
              </a:spcBef>
              <a:buFont typeface="Wingdings"/>
              <a:buChar char="è"/>
            </a:pP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E-learning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seen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as a good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tool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but not as the miracle solution to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address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MSI.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Need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to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be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combined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with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practical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session in a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blended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approach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.</a:t>
            </a:r>
          </a:p>
          <a:p>
            <a:pPr algn="just">
              <a:spcBef>
                <a:spcPct val="0"/>
              </a:spcBef>
              <a:buFont typeface="Wingdings"/>
              <a:buChar char="è"/>
            </a:pP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Good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emphasis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on the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need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to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increase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liaison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between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CB and NAVAREA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Coordinators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.</a:t>
            </a:r>
            <a:endParaRPr lang="fr-FR" sz="2400" b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fr-FR" sz="2400" b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45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TV to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Cabo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Verde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(A-09)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3785652"/>
          </a:xfr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Font typeface="Wingdings"/>
              <a:buChar char="è"/>
            </a:pPr>
            <a:r>
              <a:rPr lang="en-US" sz="24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2016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: </a:t>
            </a:r>
            <a:r>
              <a:rPr lang="en-US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Cabo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Verde 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requested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support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to IHO in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the frame of their forthcoming IMAS (IMO Member State Audit Scheme) visit. </a:t>
            </a:r>
            <a:endParaRPr lang="en-US" sz="2400" b="1" dirty="0" smtClean="0">
              <a:solidFill>
                <a:srgbClr val="FFFF00"/>
              </a:solidFill>
              <a:latin typeface="Calibri" pitchFamily="34" charset="0"/>
              <a:cs typeface="Arial" charset="0"/>
              <a:sym typeface="Wingdings" pitchFamily="2" charset="2"/>
            </a:endParaRPr>
          </a:p>
          <a:p>
            <a:pPr algn="just">
              <a:spcBef>
                <a:spcPct val="0"/>
              </a:spcBef>
              <a:buFont typeface="Wingdings"/>
              <a:buChar char="è"/>
            </a:pPr>
            <a:r>
              <a:rPr lang="en-US" sz="24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2017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: An 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extraordinary  submission  was 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submitted and 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approved  by  the  CBSC  and  integrated  in  the updated 2017 CB work program.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The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visit was conducted from 27 to 31 of March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2016</a:t>
            </a:r>
          </a:p>
          <a:p>
            <a:pPr algn="just">
              <a:spcBef>
                <a:spcPct val="0"/>
              </a:spcBef>
              <a:buFont typeface="Wingdings"/>
              <a:buChar char="è"/>
            </a:pPr>
            <a:r>
              <a:rPr lang="fr-FR" sz="24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Visiting</a:t>
            </a:r>
            <a:r>
              <a:rPr lang="fr-FR" sz="24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Team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: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Shom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(H.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Dolou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) + </a:t>
            </a:r>
            <a:r>
              <a:rPr lang="fr-FR" sz="2400" b="1" dirty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IHPT 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(A.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Peiriço</a:t>
            </a:r>
            <a:r>
              <a:rPr lang="fr-FR" sz="2400" b="1" dirty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)</a:t>
            </a:r>
            <a:endParaRPr lang="fr-FR" sz="2400" b="1" dirty="0" smtClean="0">
              <a:solidFill>
                <a:srgbClr val="FFFF00"/>
              </a:solidFill>
              <a:latin typeface="Calibri" pitchFamily="34" charset="0"/>
              <a:cs typeface="Arial" charset="0"/>
              <a:sym typeface="Wingdings" pitchFamily="2" charset="2"/>
            </a:endParaRPr>
          </a:p>
          <a:p>
            <a:pPr algn="just">
              <a:spcBef>
                <a:spcPct val="0"/>
              </a:spcBef>
              <a:buFont typeface="Wingdings"/>
              <a:buChar char="è"/>
            </a:pPr>
            <a:r>
              <a:rPr lang="fr-FR" sz="24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Report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delivered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in May 2017 to IHO </a:t>
            </a:r>
            <a:r>
              <a:rPr lang="fr-FR" sz="2400" b="1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Secretariat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.</a:t>
            </a:r>
            <a:endParaRPr lang="fr-FR" sz="2400" b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fr-FR" sz="2400" b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4653136"/>
            <a:ext cx="1912233" cy="191566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4797152"/>
            <a:ext cx="2476145" cy="145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MOWCA High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level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visit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(A-09)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1200329"/>
          </a:xfr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Font typeface="Wingdings"/>
              <a:buChar char="è"/>
            </a:pPr>
            <a:r>
              <a:rPr lang="fr-FR" sz="24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11-15 </a:t>
            </a:r>
            <a:r>
              <a:rPr lang="fr-FR" sz="24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October</a:t>
            </a:r>
            <a:r>
              <a:rPr lang="fr-FR" sz="24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2016 (Lomé – Togo):</a:t>
            </a:r>
            <a:r>
              <a:rPr lang="fr-FR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Extraordinary Summit of the AU Assembly on Maritime Security, Safety and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Development.</a:t>
            </a:r>
            <a:endParaRPr lang="fr-FR" sz="2400" b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8" name="Image 7" descr="C:\Users\GILLES\Documents\NEM_Togo\Sommet-Lomé-2016\Photos\sommet-lome-piraterieimg_0553_0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8136904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936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HydroMAOC</a:t>
            </a:r>
            <a:r>
              <a:rPr lang="fr-FR" sz="3600" b="1" u="sng" dirty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study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follow</a:t>
            </a:r>
            <a:r>
              <a:rPr lang="fr-FR" sz="3600" b="1" u="sng" dirty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-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up</a:t>
            </a:r>
            <a:endParaRPr lang="fr-FR" sz="2800" b="1" u="sng" dirty="0" smtClean="0">
              <a:solidFill>
                <a:srgbClr val="FFFF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0730" y="3284985"/>
            <a:ext cx="5187734" cy="318866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000479"/>
            <a:ext cx="5424150" cy="5473165"/>
          </a:xfrm>
          <a:prstGeom prst="rect">
            <a:avLst/>
          </a:prstGeom>
        </p:spPr>
      </p:pic>
      <p:pic>
        <p:nvPicPr>
          <p:cNvPr id="9" name="Image 8" descr="C:\Users\GILLES\Documents\NEM_Togo\Sommet-Lomé-2016\Photos\sommet-lome-piraterieimg_0553_0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3893" y="1000479"/>
            <a:ext cx="3528432" cy="2736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66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E-learning MSI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experimentation</a:t>
            </a:r>
            <a:endParaRPr lang="fr-FR" sz="3600" b="1" u="sng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842" y="908720"/>
            <a:ext cx="8949680" cy="4708981"/>
          </a:xfr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en-US" sz="28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IHO/</a:t>
            </a:r>
            <a:r>
              <a:rPr lang="en-US" sz="2800" b="1" u="sng" dirty="0" err="1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Shom</a:t>
            </a:r>
            <a:r>
              <a:rPr lang="en-US" sz="28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/CIDCO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project initiated in 2016,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Experiment how </a:t>
            </a:r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e-learning could </a:t>
            </a:r>
            <a:r>
              <a:rPr lang="en-US" sz="2800" b="1" u="sng" dirty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improve the access to </a:t>
            </a:r>
            <a:r>
              <a:rPr lang="en-US" sz="28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maritime safety information knowledge (MSI)</a:t>
            </a:r>
            <a:endParaRPr lang="en-US" sz="2800" b="1" dirty="0" smtClean="0">
              <a:solidFill>
                <a:srgbClr val="FFFF00"/>
              </a:solidFill>
              <a:latin typeface="Calibri" pitchFamily="34" charset="0"/>
              <a:cs typeface="Arial" charset="0"/>
            </a:endParaRPr>
          </a:p>
          <a:p>
            <a:pPr algn="just">
              <a:spcBef>
                <a:spcPct val="0"/>
              </a:spcBef>
            </a:pPr>
            <a:r>
              <a:rPr lang="en-US" sz="28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Step1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: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develop </a:t>
            </a:r>
            <a:r>
              <a:rPr lang="en-US" sz="2800" b="1" u="sng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francophone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 e-learning materials based on regular maritime safety information academic course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fr-FR" sz="2800" b="1" dirty="0" smtClean="0">
                <a:solidFill>
                  <a:srgbClr val="FF33CC"/>
                </a:solidFill>
                <a:latin typeface="Calibri" pitchFamily="34" charset="0"/>
                <a:cs typeface="Arial" charset="0"/>
                <a:sym typeface="Wingdings" pitchFamily="2" charset="2"/>
              </a:rPr>
              <a:t> e-learning </a:t>
            </a:r>
            <a:r>
              <a:rPr lang="fr-FR" sz="2800" b="1" dirty="0" err="1" smtClean="0">
                <a:solidFill>
                  <a:srgbClr val="FF33CC"/>
                </a:solidFill>
                <a:latin typeface="Calibri" pitchFamily="34" charset="0"/>
                <a:cs typeface="Arial" charset="0"/>
                <a:sym typeface="Wingdings" pitchFamily="2" charset="2"/>
              </a:rPr>
              <a:t>platform</a:t>
            </a:r>
            <a:r>
              <a:rPr lang="fr-FR" sz="2800" b="1" dirty="0" smtClean="0">
                <a:solidFill>
                  <a:srgbClr val="FF33CC"/>
                </a:solidFill>
                <a:latin typeface="Calibri" pitchFamily="34" charset="0"/>
                <a:cs typeface="Arial" charset="0"/>
              </a:rPr>
              <a:t> </a:t>
            </a:r>
            <a:r>
              <a:rPr lang="fr-FR" sz="2800" b="1" dirty="0" err="1">
                <a:solidFill>
                  <a:srgbClr val="FF33CC"/>
                </a:solidFill>
                <a:latin typeface="Calibri" pitchFamily="34" charset="0"/>
                <a:cs typeface="Arial" charset="0"/>
              </a:rPr>
              <a:t>delivered</a:t>
            </a:r>
            <a:r>
              <a:rPr lang="fr-FR" sz="2800" b="1" dirty="0">
                <a:solidFill>
                  <a:srgbClr val="FF33CC"/>
                </a:solidFill>
                <a:latin typeface="Calibri" pitchFamily="34" charset="0"/>
                <a:cs typeface="Arial" charset="0"/>
              </a:rPr>
              <a:t> </a:t>
            </a:r>
            <a:r>
              <a:rPr lang="fr-FR" sz="2800" b="1" dirty="0" smtClean="0">
                <a:solidFill>
                  <a:srgbClr val="FF33CC"/>
                </a:solidFill>
                <a:latin typeface="Calibri" pitchFamily="34" charset="0"/>
                <a:cs typeface="Arial" charset="0"/>
              </a:rPr>
              <a:t>in April 2017</a:t>
            </a:r>
          </a:p>
          <a:p>
            <a:pPr algn="just">
              <a:spcBef>
                <a:spcPct val="0"/>
              </a:spcBef>
            </a:pPr>
            <a:endParaRPr lang="fr-FR" sz="1400" b="1" dirty="0" smtClean="0">
              <a:solidFill>
                <a:srgbClr val="FF33CC"/>
              </a:solidFill>
              <a:latin typeface="Calibri" pitchFamily="34" charset="0"/>
              <a:cs typeface="Arial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en-US" sz="2800" b="1" u="sng" dirty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Step2</a:t>
            </a:r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  <a:cs typeface="Arial" charset="0"/>
              </a:rPr>
              <a:t>5 weeks tutored session (May 15 – June 16)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fr-FR" sz="2800" b="1" dirty="0" smtClean="0">
                <a:solidFill>
                  <a:srgbClr val="FF33CC"/>
                </a:solidFill>
                <a:latin typeface="Calibri" pitchFamily="34" charset="0"/>
                <a:cs typeface="Arial" charset="0"/>
                <a:sym typeface="Wingdings" pitchFamily="2" charset="2"/>
              </a:rPr>
              <a:t> </a:t>
            </a:r>
            <a:r>
              <a:rPr lang="fr-FR" sz="2800" b="1" dirty="0">
                <a:solidFill>
                  <a:srgbClr val="FF33CC"/>
                </a:solidFill>
                <a:latin typeface="Calibri" pitchFamily="34" charset="0"/>
                <a:cs typeface="Arial" charset="0"/>
                <a:sym typeface="Wingdings" pitchFamily="2" charset="2"/>
              </a:rPr>
              <a:t>K</a:t>
            </a:r>
            <a:r>
              <a:rPr lang="fr-FR" sz="2800" b="1" dirty="0" smtClean="0">
                <a:solidFill>
                  <a:srgbClr val="FF33CC"/>
                </a:solidFill>
                <a:latin typeface="Calibri" pitchFamily="34" charset="0"/>
                <a:cs typeface="Arial" charset="0"/>
              </a:rPr>
              <a:t>ick-off on May 15th</a:t>
            </a:r>
            <a:r>
              <a:rPr lang="en-US" sz="2800" b="1" dirty="0">
                <a:solidFill>
                  <a:srgbClr val="FF33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FF33CC"/>
                </a:solidFill>
                <a:latin typeface="Calibri" pitchFamily="34" charset="0"/>
                <a:cs typeface="Arial" charset="0"/>
              </a:rPr>
              <a:t>with 13 trainees from Cote d’Ivoire, </a:t>
            </a:r>
            <a:r>
              <a:rPr lang="en-US" sz="2800" b="1" dirty="0">
                <a:solidFill>
                  <a:srgbClr val="FF33CC"/>
                </a:solidFill>
                <a:latin typeface="Calibri" pitchFamily="34" charset="0"/>
                <a:cs typeface="Arial" charset="0"/>
              </a:rPr>
              <a:t>Gabon, </a:t>
            </a:r>
            <a:r>
              <a:rPr lang="en-US" sz="2800" b="1" dirty="0" err="1" smtClean="0">
                <a:solidFill>
                  <a:srgbClr val="FF33CC"/>
                </a:solidFill>
                <a:latin typeface="Calibri" pitchFamily="34" charset="0"/>
                <a:cs typeface="Arial" charset="0"/>
              </a:rPr>
              <a:t>Guinée</a:t>
            </a:r>
            <a:r>
              <a:rPr lang="en-US" sz="2800" b="1" dirty="0" smtClean="0">
                <a:solidFill>
                  <a:srgbClr val="FF33CC"/>
                </a:solidFill>
                <a:latin typeface="Calibri" pitchFamily="34" charset="0"/>
                <a:cs typeface="Arial" charset="0"/>
              </a:rPr>
              <a:t>, Togo, Haiti, Comoros, IALA, IHO.</a:t>
            </a:r>
            <a:endParaRPr lang="fr-FR" sz="2800" b="1" dirty="0" smtClean="0">
              <a:solidFill>
                <a:srgbClr val="FF33CC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704</Words>
  <Application>Microsoft Office PowerPoint</Application>
  <PresentationFormat>On-screen Show (4:3)</PresentationFormat>
  <Paragraphs>264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Thème Office</vt:lpstr>
      <vt:lpstr>PowerPoint Presentation</vt:lpstr>
      <vt:lpstr>Plan</vt:lpstr>
      <vt:lpstr>EAtHC CB overview</vt:lpstr>
      <vt:lpstr>Procedure 11: EAtHC self-assessment</vt:lpstr>
      <vt:lpstr>WWNWS8 meeting (Alesund – Sept 2016)</vt:lpstr>
      <vt:lpstr>TV to Cabo Verde (A-09)</vt:lpstr>
      <vt:lpstr>MOWCA High level visit (A-09)</vt:lpstr>
      <vt:lpstr>HydroMAOC study follow-up</vt:lpstr>
      <vt:lpstr>E-learning MSI experimentation</vt:lpstr>
      <vt:lpstr>The CBSC in invited to</vt:lpstr>
      <vt:lpstr>PowerPoint Presentation</vt:lpstr>
    </vt:vector>
  </TitlesOfParts>
  <Company>SHOM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Helene Lecornu, DMI/COMM</dc:creator>
  <cp:lastModifiedBy>User</cp:lastModifiedBy>
  <cp:revision>355</cp:revision>
  <cp:lastPrinted>2016-05-24T12:33:37Z</cp:lastPrinted>
  <dcterms:created xsi:type="dcterms:W3CDTF">2014-03-12T15:58:56Z</dcterms:created>
  <dcterms:modified xsi:type="dcterms:W3CDTF">2017-06-08T14:01:51Z</dcterms:modified>
</cp:coreProperties>
</file>